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1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2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3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5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6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7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8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'##0;-#'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5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Sheet1!$A$2:$A$8</c:f>
              <c:multiLvlStrCache>
                <c:ptCount val="7"/>
                <c:lvl>
                  <c:pt idx="0">
                    <c:v>Limmat</c:v>
                  </c:pt>
                  <c:pt idx="1">
                    <c:v>Erdbau</c:v>
                  </c:pt>
                  <c:pt idx="2">
                    <c:v>Granjet</c:v>
                  </c:pt>
                  <c:pt idx="3">
                    <c:v>Unteres Aaretal</c:v>
                  </c:pt>
                  <c:pt idx="4">
                    <c:v>Infrastrukturbau</c:v>
                  </c:pt>
                  <c:pt idx="5">
                    <c:v>BWI</c:v>
                  </c:pt>
                  <c:pt idx="6">
                    <c:v>Aarau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257460</c:v>
                </c:pt>
                <c:pt idx="1">
                  <c:v>218973</c:v>
                </c:pt>
                <c:pt idx="2">
                  <c:v>208317</c:v>
                </c:pt>
                <c:pt idx="3">
                  <c:v>172066</c:v>
                </c:pt>
                <c:pt idx="4">
                  <c:v>3102</c:v>
                </c:pt>
                <c:pt idx="5">
                  <c:v>-168241</c:v>
                </c:pt>
                <c:pt idx="6">
                  <c:v>-359214</c:v>
                </c:pt>
              </c:numCache>
            </c:numRef>
          </c:val>
        </c:ser>
        <c:dLbls>
          <c:numFmt formatCode="#'##0;-#'##0" sourceLinked="0"/>
          <c:txPr>
            <a:bodyPr/>
            <a:lstStyle/>
            <a:p>
              <a:pPr>
                <a:defRPr b="0" i="0" strike="noStrike" sz="9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4E7EC"/>
              </a:solidFill>
              <a:prstDash val="solid"/>
              <a:round/>
            </a:ln>
          </c:spPr>
        </c:majorGridlines>
        <c:numFmt formatCode="#'##0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B728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21</c:v>
                </c:pt>
                <c:pt idx="1">
                  <c:v>7</c:v>
                </c:pt>
                <c:pt idx="2">
                  <c:v>14</c:v>
                </c:pt>
                <c:pt idx="3">
                  <c:v>28</c:v>
                </c:pt>
                <c:pt idx="4">
                  <c:v>32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2</c:v>
                </c:pt>
                <c:pt idx="2">
                  <c:v>12</c:v>
                </c:pt>
                <c:pt idx="3">
                  <c:v>3</c:v>
                </c:pt>
                <c:pt idx="4">
                  <c:v>15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16</c:v>
                </c:pt>
                <c:pt idx="1">
                  <c:v>2</c:v>
                </c:pt>
                <c:pt idx="2">
                  <c:v>8</c:v>
                </c:pt>
                <c:pt idx="3">
                  <c:v>10</c:v>
                </c:pt>
                <c:pt idx="4">
                  <c:v>13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0</c:v>
                </c:pt>
                <c:pt idx="2">
                  <c:v>6</c:v>
                </c:pt>
                <c:pt idx="3">
                  <c:v>3</c:v>
                </c:pt>
                <c:pt idx="4">
                  <c:v>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</c:v>
                </c:pt>
                <c:pt idx="1">
                  <c:v>3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Anzahl</c:v>
                </c:pt>
              </c:strCache>
            </c:strRef>
          </c:tx>
          <c:spPr>
            <a:solidFill>
              <a:srgbClr val="2FB5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222222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FB572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7FC8A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9A22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E08A6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sehr gut</c:v>
                  </c:pt>
                  <c:pt idx="1">
                    <c:v>gut</c:v>
                  </c:pt>
                  <c:pt idx="2">
                    <c:v>break-even</c:v>
                  </c:pt>
                  <c:pt idx="3">
                    <c:v>schlecht</c:v>
                  </c:pt>
                  <c:pt idx="4">
                    <c:v>sehr schlecht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1</c:v>
                </c:pt>
                <c:pt idx="2">
                  <c:v>7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222222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1A27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00000"/>
          </a:solidFill>
          <a:ln/>
        </p:spPr>
      </p:sp>
      <p:pic>
        <p:nvPicPr>
          <p:cNvPr id="3" name="Image 0" descr="/home/claude/vrc/logo_aarvia_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640080"/>
            <a:ext cx="3291840" cy="877824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2860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5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SMARTIES COCKPIT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777240" y="2743200"/>
            <a:ext cx="10607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Profit-Center-Steuerung &amp; Strategie</a:t>
            </a:r>
            <a:endParaRPr lang="en-US" sz="4600" dirty="0"/>
          </a:p>
        </p:txBody>
      </p:sp>
      <p:sp>
        <p:nvSpPr>
          <p:cNvPr id="6" name="Text 3"/>
          <p:cNvSpPr/>
          <p:nvPr/>
        </p:nvSpPr>
        <p:spPr>
          <a:xfrm>
            <a:off x="822960" y="397764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Konsolidierte Analyse der sieben Profit Center · Branchenstrukturanalyse nach Porter · Handlungsempfehlungen für die Geschäftsleitung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8229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30'453'042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8229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Konsolidierter Ertrag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35661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332'463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35661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Gruppenergebnis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63093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1,1 %</a:t>
            </a:r>
            <a:endParaRPr lang="en-US" sz="2600" dirty="0"/>
          </a:p>
        </p:txBody>
      </p:sp>
      <p:sp>
        <p:nvSpPr>
          <p:cNvPr id="12" name="Text 9"/>
          <p:cNvSpPr/>
          <p:nvPr/>
        </p:nvSpPr>
        <p:spPr>
          <a:xfrm>
            <a:off x="63093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Gruppen-Marge</a:t>
            </a:r>
            <a:endParaRPr lang="en-US" sz="1050" dirty="0"/>
          </a:p>
        </p:txBody>
      </p:sp>
      <p:sp>
        <p:nvSpPr>
          <p:cNvPr id="13" name="Text 10"/>
          <p:cNvSpPr/>
          <p:nvPr/>
        </p:nvSpPr>
        <p:spPr>
          <a:xfrm>
            <a:off x="9052560" y="507492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302</a:t>
            </a:r>
            <a:endParaRPr lang="en-US" sz="2600" dirty="0"/>
          </a:p>
        </p:txBody>
      </p:sp>
      <p:sp>
        <p:nvSpPr>
          <p:cNvPr id="14" name="Text 11"/>
          <p:cNvSpPr/>
          <p:nvPr/>
        </p:nvSpPr>
        <p:spPr>
          <a:xfrm>
            <a:off x="9052560" y="559612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822960" y="635508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AA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Periode April 2026 (YTD) · Datenstand 08.06.2026 · Quelle Abacus 214-Projektauswertung (Stand 2026-04)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3007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Granjet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Spezialleistungen / Reinigung  ·  Überregional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648'558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208'317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32,1 %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Winterthur, Storchenbrücke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−7'550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Riedgrabenweg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−5'234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Triesenberg, Brücken Rüfenen und Tieftobel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−5'018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Lenzburg, N01, VoMa, N1-308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−1'095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Kollbrunn, Tössbrücke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−1'000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Vorzeige-PC: 32,1 % Marge. Spezialisierung (Höchstdruck-Wasserstrahlen) skalieren — Wachstumsmotor der Gruppe.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10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3006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BWI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Spezialtiefbau / Erdung  ·  Aargau / Zürich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377'705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−168'241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-44,5 %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AEH Freie Strasse 109 / St.Alban-Graben 1-3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−116'369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Othmarsingen, armasuisse, Plätze und PU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−79'461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Wettingen, IS TG Landstr. 114 &amp; Bahnhofstr. 92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−74'760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Naglerwiesenstrasse Parkdeck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−47'000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Othmarsingen, armasuisse, Bodenbelag Halle A/B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−38'005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Sanierungsfall. Konzentrierte Grossverluste (AEH, Othmarsingen) belasten; Kunden- und Auftragsselektion schärfen.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11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STRATEGIE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Branchenstruktur nach Porter — Five Forces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371600"/>
            <a:ext cx="82296" cy="8686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499616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Rivalität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713232" y="1847088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/>
        </p:spPr>
      </p:sp>
      <p:sp>
        <p:nvSpPr>
          <p:cNvPr id="8" name="Text 6"/>
          <p:cNvSpPr/>
          <p:nvPr/>
        </p:nvSpPr>
        <p:spPr>
          <a:xfrm>
            <a:off x="713232" y="1847088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HOCH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611880" y="1463040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Fragmentierter, preisgetriebener Submissionsmarkt im Tiefbau. Differenzierung fast nur über Termintreue &amp; Logistik.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2322576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322576"/>
            <a:ext cx="82296" cy="86868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2" name="Text 10"/>
          <p:cNvSpPr/>
          <p:nvPr/>
        </p:nvSpPr>
        <p:spPr>
          <a:xfrm>
            <a:off x="713232" y="2450592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Lieferantenmacht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13232" y="2798064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/>
        </p:spPr>
      </p:sp>
      <p:sp>
        <p:nvSpPr>
          <p:cNvPr id="14" name="Text 12"/>
          <p:cNvSpPr/>
          <p:nvPr/>
        </p:nvSpPr>
        <p:spPr>
          <a:xfrm>
            <a:off x="713232" y="2798064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HOCH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11880" y="2414016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Subunternehmer (FL-Dritte) sind in fast allen Verlust-PC der grösste Kostentreiber — spürbare Preismacht bei Engpassgewerken.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273552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3273552"/>
            <a:ext cx="82296" cy="86868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8" name="Text 16"/>
          <p:cNvSpPr/>
          <p:nvPr/>
        </p:nvSpPr>
        <p:spPr>
          <a:xfrm>
            <a:off x="713232" y="3401568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Kundenmacht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13232" y="3749040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C9A227"/>
          </a:solidFill>
          <a:ln/>
        </p:spPr>
      </p:sp>
      <p:sp>
        <p:nvSpPr>
          <p:cNvPr id="20" name="Text 18"/>
          <p:cNvSpPr/>
          <p:nvPr/>
        </p:nvSpPr>
        <p:spPr>
          <a:xfrm>
            <a:off x="713232" y="374904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MITTEL-HOCH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11880" y="3364992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Öffentliche Hand mit Tiefstpreis-Submission; einzelne Grosskunden/Rahmenverträge konzentrieren Volumen.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57200" y="4224528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4224528"/>
            <a:ext cx="82296" cy="868680"/>
          </a:xfrm>
          <a:prstGeom prst="rect">
            <a:avLst/>
          </a:prstGeom>
          <a:solidFill>
            <a:srgbClr val="2FB572"/>
          </a:solidFill>
          <a:ln/>
        </p:spPr>
      </p:sp>
      <p:sp>
        <p:nvSpPr>
          <p:cNvPr id="24" name="Text 22"/>
          <p:cNvSpPr/>
          <p:nvPr/>
        </p:nvSpPr>
        <p:spPr>
          <a:xfrm>
            <a:off x="713232" y="4352544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Neue Anbieter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713232" y="4700016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2FB572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" y="4700016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NIEDRIG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3611880" y="4315968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Hohe Eintrittsbarrieren: Maschinenpark, Deponien, Eignungsnachweise, Referenzen.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57200" y="5175504"/>
            <a:ext cx="6858000" cy="86868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57200" y="5175504"/>
            <a:ext cx="82296" cy="868680"/>
          </a:xfrm>
          <a:prstGeom prst="rect">
            <a:avLst/>
          </a:prstGeom>
          <a:solidFill>
            <a:srgbClr val="2FB572"/>
          </a:solidFill>
          <a:ln/>
        </p:spPr>
      </p:sp>
      <p:sp>
        <p:nvSpPr>
          <p:cNvPr id="30" name="Text 28"/>
          <p:cNvSpPr/>
          <p:nvPr/>
        </p:nvSpPr>
        <p:spPr>
          <a:xfrm>
            <a:off x="713232" y="5303520"/>
            <a:ext cx="27432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Substitute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713232" y="5650992"/>
            <a:ext cx="1417320" cy="274320"/>
          </a:xfrm>
          <a:prstGeom prst="roundRect">
            <a:avLst>
              <a:gd name="adj" fmla="val 16667"/>
            </a:avLst>
          </a:prstGeom>
          <a:solidFill>
            <a:srgbClr val="2FB572"/>
          </a:solidFill>
          <a:ln/>
        </p:spPr>
      </p:sp>
      <p:sp>
        <p:nvSpPr>
          <p:cNvPr id="32" name="Text 30"/>
          <p:cNvSpPr/>
          <p:nvPr/>
        </p:nvSpPr>
        <p:spPr>
          <a:xfrm>
            <a:off x="713232" y="565099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NIEDRIG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611880" y="5266944"/>
            <a:ext cx="3520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Physische Infrastruktur kaum substituierbar; Sanierungsmarkt wächst strukturell.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7543800" y="1371600"/>
            <a:ext cx="4187952" cy="480060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35" name="Text 33"/>
          <p:cNvSpPr/>
          <p:nvPr/>
        </p:nvSpPr>
        <p:spPr>
          <a:xfrm>
            <a:off x="7772400" y="155448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STRATEGISCHE ANTWORT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7772400" y="1965960"/>
            <a:ext cx="3749040" cy="4023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Vier von fünf Kräften drücken im Kerngeschäft Tiefbau auf die Marge. Die Antwort ist nicht «mehr Volumen», sondern Mix &amp; Disziplin:
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 Subunternehmer-Management zentralisieren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senkt die Lieferantenmacht — grösster Hebel (2'959'059 CHF Verlustvolumen).
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 GRANJET &amp; Werterhalt skalieren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margenstarke Segmente mit geringer Rivalität &amp; Substitution.
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 Submissions-Disziplin</a:t>
            </a:r>
            <a:endParaRPr lang="en-US" sz="11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Projekte mit negativem DB1 vor Zuschlag systematisch prüfen (Villmergen-Lehre).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12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HANDLUNGSEMPFEHLUNG AN DIE GL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nächsten Züge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417320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417320"/>
            <a:ext cx="82296" cy="14173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6" name="Text 4"/>
          <p:cNvSpPr/>
          <p:nvPr/>
        </p:nvSpPr>
        <p:spPr>
          <a:xfrm>
            <a:off x="713232" y="1563624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SOFORT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713232" y="180136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Sanierungs-Taskforce Aarau &amp; BWI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13232" y="2167128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Villmergen-Fernwärme und armasuisse-/AEH-Verluste im Detail aufarbeiten; Verantwortlichkeiten und Termin pro Projekt definieren.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199632" y="1417320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199632" y="1417320"/>
            <a:ext cx="82296" cy="141732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1" name="Text 9"/>
          <p:cNvSpPr/>
          <p:nvPr/>
        </p:nvSpPr>
        <p:spPr>
          <a:xfrm>
            <a:off x="6455664" y="1563624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SOFORT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6455664" y="1801368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Subunternehmer-Steuerung Erdbau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455664" y="2167128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FL-Dritte in den 54 Verlustbaustellen prüfen; Rahmenverträge &amp; Vergabedisziplin zentralisieren — grösster Ergebnis-Hebel der Gruppe.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3090672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090672"/>
            <a:ext cx="82296" cy="141732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" y="3236976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MITTELFRISTIG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713232" y="3474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DB1-Gate in der Submission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13232" y="384048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Kein Zuschlag bei negativem DB1 ohne VR-/GL-Freigabe; Kalkulations-Review für Grossprojekte &gt; CHF 200k.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199632" y="3090672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99632" y="3090672"/>
            <a:ext cx="82296" cy="141732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1" name="Text 19"/>
          <p:cNvSpPr/>
          <p:nvPr/>
        </p:nvSpPr>
        <p:spPr>
          <a:xfrm>
            <a:off x="6455664" y="3236976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MITTELFRISTIG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6455664" y="347472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GRANJET-Wachstum finanzieren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55664" y="3840480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Margenstärkstes PC (32,1 %) gezielt ausbauen — Kapazität, Vertrieb Industrie/Privat, Übertrag des Modells auf Werterhalt.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57200" y="4764024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57200" y="4764024"/>
            <a:ext cx="82296" cy="1417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26" name="Text 24"/>
          <p:cNvSpPr/>
          <p:nvPr/>
        </p:nvSpPr>
        <p:spPr>
          <a:xfrm>
            <a:off x="713232" y="4910328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13232" y="514807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Mix-Verschiebung statt Volumen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13232" y="5513832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Anteil margenstarker Spezial-/Werterhalt-Leistungen erhöhen; defizitäre Preismarkt-Lose selektiver annehmen.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199632" y="4764024"/>
            <a:ext cx="5486400" cy="14173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199632" y="4764024"/>
            <a:ext cx="82296" cy="1417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31" name="Text 29"/>
          <p:cNvSpPr/>
          <p:nvPr/>
        </p:nvSpPr>
        <p:spPr>
          <a:xfrm>
            <a:off x="6455664" y="4910328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6455664" y="5148072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Cockpit als laufendes Steuerungstool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455664" y="5513832"/>
            <a:ext cx="4983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Smarties-Cockpit quartalsweise aktualisieren (Live-data.json); Problemquote und Optimierungspotenzial als VR-KPI etablieren.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13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7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C00000"/>
          </a:solidFill>
          <a:ln/>
        </p:spPr>
      </p:sp>
      <p:pic>
        <p:nvPicPr>
          <p:cNvPr id="3" name="Image 0" descr="/home/claude/vrc/logo_aarvia_d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822960"/>
            <a:ext cx="3108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77240" y="219456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Fazit für die Geschäftsleitung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822960" y="3200400"/>
            <a:ext cx="10241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Gruppe ist im Kern gesund, aber das Ergebnis ist konzentriert verwundbar. </a:t>
            </a:r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Wenige Grossverluste und die FL-Dritte-Abhängigkeit im Erdbau entscheiden über das Gruppenresultat. Der grösste realisierbare Hebel von rund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2,96 Mio. CHF</a:t>
            </a:r>
            <a:pPr indent="0" marL="0">
              <a:lnSpc>
                <a:spcPct val="130000"/>
              </a:lnSpc>
              <a:buNone/>
            </a:pPr>
            <a:r>
              <a:rPr lang="en-US" sz="17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liegt nicht im Umsatz, sondern in Subunternehmer-Disziplin, Submissions-Selektion und dem Ausbau der margenstarken Spezialsegmente.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822960" y="612648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A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Smarties Cockpit · April 2026 (YTD) · Verwaltungsrat Aarvia Gruppe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MANAGEMENT SUMMARY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Lage in einem Satz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Die Gruppe erwirtschaftet bei </a:t>
            </a:r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30'453'042 CHF Ertrag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nur </a:t>
            </a:r>
            <a:pPr indent="0" marL="0">
              <a:lnSpc>
                <a:spcPct val="125000"/>
              </a:lnSpc>
              <a:buNone/>
            </a:pPr>
            <a:r>
              <a:rPr lang="en-US" sz="15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332'463 CHF Ergebnis</a:t>
            </a:r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(1,1 %). Wenige Grossverluste verzehren den Gewinn der gesunden Einheiten.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251460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2514600"/>
            <a:ext cx="82296" cy="1600200"/>
          </a:xfrm>
          <a:prstGeom prst="rect">
            <a:avLst/>
          </a:prstGeom>
          <a:solidFill>
            <a:srgbClr val="2FB572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269748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TRÄGER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13232" y="306324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GRANJET + die beiden Tiefbau-PC (Unteres Aaretal, Limmat) liefern stabile, positive Deckungsbeiträge.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251960" y="251460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251960" y="2514600"/>
            <a:ext cx="82296" cy="160020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1" name="Text 9"/>
          <p:cNvSpPr/>
          <p:nvPr/>
        </p:nvSpPr>
        <p:spPr>
          <a:xfrm>
            <a:off x="4507992" y="269748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VERLUST-NESTER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07992" y="306324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Aarau (−345'433) und BWI (−105'705) binden Management-Kapazität und drücken das Gruppenergebnis.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438912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57200" y="4389120"/>
            <a:ext cx="82296" cy="16002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5" name="Text 13"/>
          <p:cNvSpPr/>
          <p:nvPr/>
        </p:nvSpPr>
        <p:spPr>
          <a:xfrm>
            <a:off x="713232" y="457200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GRÖSSTE EINHEIT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13232" y="493776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Erdbau trägt mit 8'916'613 CHF fast die Hälfte des Umsatzes — aber bei nur 1,6 % Marge und 54 Verlustbaustellen.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251960" y="4389120"/>
            <a:ext cx="3520440" cy="16002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251960" y="4389120"/>
            <a:ext cx="82296" cy="1600200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19" name="Text 17"/>
          <p:cNvSpPr/>
          <p:nvPr/>
        </p:nvSpPr>
        <p:spPr>
          <a:xfrm>
            <a:off x="4507992" y="4572000"/>
            <a:ext cx="3063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GRÖSSTER HEBEL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07992" y="493776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Fremdleistungen Dritte (Subunternehmer) sind der dominierende Kostentreiber in fast allen Verlustprojekten.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8229600" y="1280160"/>
            <a:ext cx="3502152" cy="4663440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2" name="Text 20"/>
          <p:cNvSpPr/>
          <p:nvPr/>
        </p:nvSpPr>
        <p:spPr>
          <a:xfrm>
            <a:off x="8503920" y="155448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OPTIMIERUNGS-</a:t>
            </a:r>
            <a:endParaRPr lang="en-US" sz="13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00" b="1" spc="200" kern="0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POTENZIAL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503920" y="237744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2'959'059</a:t>
            </a:r>
            <a:endParaRPr lang="en-US" sz="3400" dirty="0"/>
          </a:p>
        </p:txBody>
      </p:sp>
      <p:sp>
        <p:nvSpPr>
          <p:cNvPr id="24" name="Text 22"/>
          <p:cNvSpPr/>
          <p:nvPr/>
        </p:nvSpPr>
        <p:spPr>
          <a:xfrm>
            <a:off x="8503920" y="315468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CHF Verlustvolumen in den Kategorien «schlecht» und «sehr schlecht» — der realistische Ergebnis-Hebel.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8503920" y="4343400"/>
            <a:ext cx="2926080" cy="0"/>
          </a:xfrm>
          <a:prstGeom prst="line">
            <a:avLst/>
          </a:prstGeom>
          <a:noFill/>
          <a:ln w="12700">
            <a:solidFill>
              <a:srgbClr val="3A476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8503920" y="4526280"/>
            <a:ext cx="3017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137 </a:t>
            </a:r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CFD6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von 302 Baustellen defizitär (45,4 %)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GRUPPEN-ÜBERSICHT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Ergebnisbeitrag je Profit Center</a:t>
            </a:r>
            <a:endParaRPr lang="en-US" sz="3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457200" y="1325880"/>
          <a:ext cx="6766560" cy="4937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498080" y="1325880"/>
            <a:ext cx="4233672" cy="493776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726680" y="148132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 &amp; UMSATZ</a:t>
            </a:r>
            <a:endParaRPr lang="en-US" sz="11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26680" y="1828800"/>
          <a:ext cx="379476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143000"/>
                <a:gridCol w="82296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PC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Ertrag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Marge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Erdbau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13'943'774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9A2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1,6 %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Unteres Aaretal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5'343'132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2FB57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3,2 %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Limmat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5'165'056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2FB57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5,0 %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Infrastrukturbau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3'243'814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9A22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0,1 %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Aarau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1'731'003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-20,8 %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Granjet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648'558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2FB57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32,1 %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BWI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377'705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-44,5 %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Gruppe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30'453'042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1,1 %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9" name="Text 5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 vs. Volumen — wo steht jedes PC?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097280" y="1600200"/>
            <a:ext cx="6400800" cy="4160520"/>
          </a:xfrm>
          <a:prstGeom prst="rect">
            <a:avLst/>
          </a:prstGeom>
          <a:solidFill>
            <a:srgbClr val="FCFCFD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97280" y="3680460"/>
            <a:ext cx="6400800" cy="0"/>
          </a:xfrm>
          <a:prstGeom prst="line">
            <a:avLst/>
          </a:prstGeom>
          <a:noFill/>
          <a:ln w="12700">
            <a:solidFill>
              <a:srgbClr val="C9A227"/>
            </a:solidFill>
            <a:prstDash val="dash"/>
          </a:ln>
        </p:spPr>
      </p:sp>
      <p:sp>
        <p:nvSpPr>
          <p:cNvPr id="6" name="Text 4"/>
          <p:cNvSpPr/>
          <p:nvPr/>
        </p:nvSpPr>
        <p:spPr>
          <a:xfrm>
            <a:off x="1143000" y="3424428"/>
            <a:ext cx="1508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" i="1" dirty="0">
                <a:solidFill>
                  <a:srgbClr val="C9A227"/>
                </a:solidFill>
              </a:rPr>
              <a:t>Break-even (0 %)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1097280" y="5760720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5650992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-50%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1097280" y="5344668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523494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-40%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097280" y="4928616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481888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-30%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1097280" y="4512564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57200" y="4402836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-20%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097280" y="4096512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986784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-10%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57200" y="3570732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0%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1097280" y="3264408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154680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10%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1097280" y="2848356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273862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20%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1097280" y="2432304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2322576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30%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1097280" y="2016252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1906524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40%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1097280" y="1600200"/>
            <a:ext cx="6400800" cy="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1490472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50%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1097280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22960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0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1980149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05829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2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2863018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588698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4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3745887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71567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6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4628756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354436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8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5511625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237305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10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6394494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120174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12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7277363" y="1600200"/>
            <a:ext cx="0" cy="4160520"/>
          </a:xfrm>
          <a:prstGeom prst="line">
            <a:avLst/>
          </a:prstGeom>
          <a:noFill/>
          <a:ln w="6350">
            <a:solidFill>
              <a:srgbClr val="EEF0F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003043" y="5806440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14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097280" y="603504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Ertrag (Mio CHF)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 rot="16200000">
            <a:off x="137160" y="3131820"/>
            <a:ext cx="1280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280"/>
                </a:solidFill>
              </a:rPr>
              <a:t>Ergebnis-Marge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6818203" y="3180800"/>
            <a:ext cx="868680" cy="868680"/>
          </a:xfrm>
          <a:prstGeom prst="ellipse">
            <a:avLst/>
          </a:prstGeom>
          <a:solidFill>
            <a:srgbClr val="C9A227">
              <a:alpha val="75000"/>
            </a:srgbClr>
          </a:solidFill>
          <a:ln w="15875">
            <a:solidFill>
              <a:srgbClr val="C9A227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835223" y="349626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Erdbau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3205377" y="3295946"/>
            <a:ext cx="501091" cy="501091"/>
          </a:xfrm>
          <a:prstGeom prst="ellipse">
            <a:avLst/>
          </a:prstGeom>
          <a:solidFill>
            <a:srgbClr val="2FB572">
              <a:alpha val="75000"/>
            </a:srgbClr>
          </a:solidFill>
          <a:ln w="15875">
            <a:solidFill>
              <a:srgbClr val="2FB57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752188" y="3427619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U. Aaretal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3115795" y="3211748"/>
            <a:ext cx="523037" cy="523037"/>
          </a:xfrm>
          <a:prstGeom prst="ellipse">
            <a:avLst/>
          </a:prstGeom>
          <a:solidFill>
            <a:srgbClr val="2FB572">
              <a:alpha val="75000"/>
            </a:srgbClr>
          </a:solidFill>
          <a:ln w="15875">
            <a:solidFill>
              <a:srgbClr val="2FB572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684552" y="3637858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Limmat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2401195" y="3548283"/>
            <a:ext cx="256032" cy="256032"/>
          </a:xfrm>
          <a:prstGeom prst="ellipse">
            <a:avLst/>
          </a:prstGeom>
          <a:solidFill>
            <a:srgbClr val="C9A227">
              <a:alpha val="75000"/>
            </a:srgbClr>
          </a:solidFill>
          <a:ln w="15875">
            <a:solidFill>
              <a:srgbClr val="C9A227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702947" y="3557427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Infrastruktur</a:t>
            </a:r>
            <a:endParaRPr lang="en-US" sz="950" dirty="0"/>
          </a:p>
        </p:txBody>
      </p:sp>
      <p:sp>
        <p:nvSpPr>
          <p:cNvPr id="54" name="Shape 52"/>
          <p:cNvSpPr/>
          <p:nvPr/>
        </p:nvSpPr>
        <p:spPr>
          <a:xfrm>
            <a:off x="1709614" y="4391978"/>
            <a:ext cx="303581" cy="303581"/>
          </a:xfrm>
          <a:prstGeom prst="ellipse">
            <a:avLst/>
          </a:prstGeom>
          <a:solidFill>
            <a:srgbClr val="C00000">
              <a:alpha val="75000"/>
            </a:srgbClr>
          </a:solidFill>
          <a:ln w="15875">
            <a:solidFill>
              <a:srgbClr val="C0000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2058915" y="4424896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Aarau</a:t>
            </a:r>
            <a:endParaRPr lang="en-US" sz="950" dirty="0"/>
          </a:p>
        </p:txBody>
      </p:sp>
      <p:sp>
        <p:nvSpPr>
          <p:cNvPr id="56" name="Shape 54"/>
          <p:cNvSpPr/>
          <p:nvPr/>
        </p:nvSpPr>
        <p:spPr>
          <a:xfrm>
            <a:off x="1140345" y="2100871"/>
            <a:ext cx="486461" cy="486461"/>
          </a:xfrm>
          <a:prstGeom prst="ellipse">
            <a:avLst/>
          </a:prstGeom>
          <a:solidFill>
            <a:srgbClr val="2FB572">
              <a:alpha val="75000"/>
            </a:srgbClr>
          </a:solidFill>
          <a:ln w="15875">
            <a:solidFill>
              <a:srgbClr val="2FB572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1672526" y="2225229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Granjet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1068330" y="5337874"/>
            <a:ext cx="391363" cy="391363"/>
          </a:xfrm>
          <a:prstGeom prst="ellipse">
            <a:avLst/>
          </a:prstGeom>
          <a:solidFill>
            <a:srgbClr val="C00000">
              <a:alpha val="75000"/>
            </a:srgbClr>
          </a:solidFill>
          <a:ln w="15875">
            <a:solidFill>
              <a:srgbClr val="C00000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1505414" y="5414684"/>
            <a:ext cx="1371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A2740"/>
                </a:solidFill>
              </a:rPr>
              <a:t>BWI</a:t>
            </a:r>
            <a:endParaRPr lang="en-US" sz="950" dirty="0"/>
          </a:p>
        </p:txBody>
      </p:sp>
      <p:sp>
        <p:nvSpPr>
          <p:cNvPr id="60" name="Shape 58"/>
          <p:cNvSpPr/>
          <p:nvPr/>
        </p:nvSpPr>
        <p:spPr>
          <a:xfrm>
            <a:off x="8229600" y="1600200"/>
            <a:ext cx="3502152" cy="416052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8458200" y="17830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LESEHILFE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8458200" y="2194560"/>
            <a:ext cx="310896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Blasengrösse = Anzahl Baustellen.
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Oben </a:t>
            </a:r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positive Marge (Träger der Gruppe).
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Unten </a:t>
            </a:r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= negative Marge (Sanierungsfälle Aarau, BWI).
</a:t>
            </a:r>
            <a:endParaRPr lang="en-US" sz="12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Erdbau </a:t>
            </a:r>
            <a:pPr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liegt weit rechts (Volumen), aber dicht über null — der grösste Hebel der Gruppe.</a:t>
            </a:r>
            <a:endParaRPr lang="en-US" sz="1200" dirty="0"/>
          </a:p>
        </p:txBody>
      </p:sp>
      <p:sp>
        <p:nvSpPr>
          <p:cNvPr id="63" name="Text 61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64" name="Text 62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3003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Erdbau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Erd- &amp; Tiefbau  ·  Aargau / Zürich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13'943'774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218'973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102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Niederweningen, Binzacherweg - WÜ Binz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−192'701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Döttingen, Brüelstrasse 5 - Wohnüberbauung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−142'484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Lengnau, WÜB Surbparkweg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−112'116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Haldenstrasse 20 - MFH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−85'288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Zürich, Wehntalerstrasse 45-49 - Neubau MFH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−69'791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Strategischer Hebel Nr. 1. Grösste Einheit, 54 Verlustbaustellen, extrem FL-Dritte-lastig — hier liegt das grösste Ergebnis-Potenzial der Gruppe.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3002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Unteres Aaretal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Tief- &amp; Strassenbau  ·  Unteres Aaretal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5'343'132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172'066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3,2 %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 Zurzach, Sanierung Schwertgasse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−81'412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Schöfflisdorf, Modernisierung Regenbecken Post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−55'164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Freienwil, Sanierung Dorfstrasse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−54'090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Baden, Rütistrasse - Umbau Bushaltestelle na…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−18'239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Ennetbaden, Neugestaltung Sonnenbergstrasse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−17'278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Solide geführter Tiefbau. Grossprojekt-Risiken (Bad Zurzach) eng überwachen; Material- und Subunternehmer-Kosten sind der Hebel.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3005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Limmat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Tief- &amp; Strassenbau  ·  Limmattal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5'165'056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257'460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Dietikon, Lägernstrasse Ersatzneubau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−190'322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Spreitenbach, Poststrasse, TP12g FW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−52'014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Bergdietikon, 09/583 Erschliessung oberer Sc…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−32'844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Buchs, Sanierung Kastellstrasse - Mitte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−30'536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Garantierückstellungen Limmat 2026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−15'000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Stabiler Werkleitungsbau. Einzelverlust Dietikon Lägernstrasse (−190k) aufarbeiten; FL-Dritte/Lohn-GWP disziplinieren.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7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3005-IB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Infrastrukturbau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Infrastruktur / Spezialtiefbau  ·  Aargau / Zürich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3'243'814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3'102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FB5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Dietikon, N01 - SABA Limmattal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−143'027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Baden, Badstrasse - Netzerweiterung FW/FK Et…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−62'954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Kleinaufträge Infrastrukturbau 2026 - Baden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−1'746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Kleinbaustellen Otmar Burchia 2025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−333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Dünne Marge bei Grossbaustellen (SABA/ANU). Einzelverlust SABA Limmattal (−143k) prüfen — Fokus auf DB1-Disziplin bei Subunternehmer-lastigen Losen.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8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10896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3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 CENTER · 3004</a:t>
            </a:r>
            <a:endParaRPr lang="en-US" sz="1050" dirty="0"/>
          </a:p>
        </p:txBody>
      </p:sp>
      <p:sp>
        <p:nvSpPr>
          <p:cNvPr id="3" name="Text 1"/>
          <p:cNvSpPr/>
          <p:nvPr/>
        </p:nvSpPr>
        <p:spPr>
          <a:xfrm>
            <a:off x="457200" y="566928"/>
            <a:ext cx="11247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Aarau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17043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Tief- &amp; Strassenbau  ·  Region Aarau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57200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1'731'003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Ertrag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64408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47288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−359'214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3447288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Ergebnis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71616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54496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-20,8 %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6254496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878824" y="1600200"/>
            <a:ext cx="2651760" cy="9144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061704" y="1755648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9061704" y="2212848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Baustellen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2743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KATEGORIEVERTEILUNG (Anzahl Baustellen)</a:t>
            </a:r>
            <a:endParaRPr lang="en-US" sz="1100" dirty="0"/>
          </a:p>
        </p:txBody>
      </p:sp>
      <p:graphicFrame>
        <p:nvGraphicFramePr>
          <p:cNvPr id="18" name="Chart 0" descr=""/>
          <p:cNvGraphicFramePr/>
          <p:nvPr/>
        </p:nvGraphicFramePr>
        <p:xfrm>
          <a:off x="457200" y="3063240"/>
          <a:ext cx="557784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9" name="Shape 16"/>
          <p:cNvSpPr/>
          <p:nvPr/>
        </p:nvSpPr>
        <p:spPr>
          <a:xfrm>
            <a:off x="6355080" y="2743200"/>
            <a:ext cx="5376672" cy="2971800"/>
          </a:xfrm>
          <a:prstGeom prst="rect">
            <a:avLst/>
          </a:prstGeom>
          <a:solidFill>
            <a:srgbClr val="F7F8FA"/>
          </a:solidFill>
          <a:ln w="12700">
            <a:solidFill>
              <a:srgbClr val="E4E7EC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583680" y="2907792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TOP-VERLUSTBAUSTELLEN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583680" y="3291840"/>
          <a:ext cx="49377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1097280"/>
              </a:tblGrid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Villmergen, Fernwärmenetz, 1. Etappe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−301'933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Aarau, TS, Effingerweg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−52'393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Oberentfelden, Sagigut, Sanierung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−42'595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Reinach, NB Golistik AG, Belagsarbeiten und …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−15'276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222222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Boniswil, Sanierung Pfaffenhalde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50" b="1" dirty="0">
                          <a:solidFill>
                            <a:srgbClr val="C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−13'326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4E7E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" name="Shape 18"/>
          <p:cNvSpPr/>
          <p:nvPr/>
        </p:nvSpPr>
        <p:spPr>
          <a:xfrm>
            <a:off x="457200" y="5897880"/>
            <a:ext cx="11274552" cy="566928"/>
          </a:xfrm>
          <a:prstGeom prst="rect">
            <a:avLst/>
          </a:prstGeom>
          <a:solidFill>
            <a:srgbClr val="1A2740"/>
          </a:solidFill>
          <a:ln/>
        </p:spPr>
      </p:sp>
      <p:sp>
        <p:nvSpPr>
          <p:cNvPr id="23" name="Text 19"/>
          <p:cNvSpPr/>
          <p:nvPr/>
        </p:nvSpPr>
        <p:spPr>
          <a:xfrm>
            <a:off x="640080" y="5897880"/>
            <a:ext cx="10881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b="1" dirty="0">
                <a:solidFill>
                  <a:srgbClr val="C9A22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VR-EINSCHÄTZUNG   </a:t>
            </a:r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Dringender Sanierungsfall. Villmergen Fernwärme (−302k) ist der grösste Einzelverlust der Gruppe — Lehren für Submission &amp; Kalkulation ziehen.</a:t>
            </a:r>
            <a:endParaRPr lang="en-US" sz="1100" dirty="0"/>
          </a:p>
        </p:txBody>
      </p:sp>
      <p:sp>
        <p:nvSpPr>
          <p:cNvPr id="24" name="Text 20"/>
          <p:cNvSpPr/>
          <p:nvPr/>
        </p:nvSpPr>
        <p:spPr>
          <a:xfrm>
            <a:off x="45720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C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Aarvia Gruppe</a:t>
            </a:r>
            <a:pPr algn="l" indent="0" marL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Smarties Cockpit  ·  April 2026 (YTD)  ·  vertraulich — nur für GL &amp; VR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11002975" y="6473952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9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Aarvia Smarties — GL-Präsentation April 2026 (YTD)</dc:title>
  <dc:subject>PptxGenJS Presentation</dc:subject>
  <dc:creator>Aarvia Gruppe — Verwaltungsrat</dc:creator>
  <cp:lastModifiedBy>Aarvia Gruppe — Verwaltungsrat</cp:lastModifiedBy>
  <cp:revision>1</cp:revision>
  <dcterms:created xsi:type="dcterms:W3CDTF">2026-06-08T21:07:35Z</dcterms:created>
  <dcterms:modified xsi:type="dcterms:W3CDTF">2026-06-08T21:07:35Z</dcterms:modified>
</cp:coreProperties>
</file>